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8" r:id="rId2"/>
    <p:sldId id="301" r:id="rId3"/>
    <p:sldId id="290" r:id="rId4"/>
    <p:sldId id="300" r:id="rId5"/>
    <p:sldId id="29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8"/>
    <p:restoredTop sz="95994"/>
  </p:normalViewPr>
  <p:slideViewPr>
    <p:cSldViewPr snapToGrid="0" snapToObjects="1">
      <p:cViewPr varScale="1">
        <p:scale>
          <a:sx n="112" d="100"/>
          <a:sy n="112" d="100"/>
        </p:scale>
        <p:origin x="4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2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93917-CA6D-9D4D-A7E4-CAD206A60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62D12C-CC71-C24F-8D7B-0B30ED4E0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AFE5F-ED35-9545-B380-3D5247C3F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D74B6-392D-A349-9576-EA79769B1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6B63F-04D5-F641-BD63-8C78B55CF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3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31A6F-0AAF-8F4E-A5CC-1F34A9BB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297E85-B584-A042-8A4F-75A6B40DD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648A9-6847-234F-B150-603061604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1148D-2A3E-564F-9081-81E3E50F5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DA7B3-CB17-2446-BD4F-CBA49DCB8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41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BA9B4B-99F7-0B4B-B150-A9AE820FA1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8DCC95-C2BC-A741-8808-94F8652FBD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FBF0C-665C-394D-B865-6176DFFB9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83AC5-E4ED-A144-B4F6-AC69B07FA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903A4-92DE-FD40-B647-4F4B12B8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676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31C88-0884-8543-BF0F-6A887DD5A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6BA5D-8870-884C-B264-3E600A86E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EB515-9620-9D43-B8D0-B7AB1A154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DDCED-4F1D-9B4D-B41C-19EE3F90D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44512-FE92-A846-9B7B-6A225568D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420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3A48-EE6C-544C-ACD2-4050D07B1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143BE-64CF-F948-ABE9-86457165A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25BA-207F-824C-9512-32124C923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457EF-0A41-E84C-A59B-0300D771C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FDC8E-4BFB-8443-B8A5-2F2C2E3F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6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EDD69-5240-8549-AFC6-71CE5B969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77A43-916C-6549-A19E-814A14B233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CBCBF-317F-D74E-9985-A30F53710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C45CC-71D9-4D4B-976B-FE951D8D3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50979D-733D-E844-B369-7E9109CAA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05395F-615F-104C-AE12-909BE62F4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36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B7001-A11F-3A49-AC7D-9F36F80D7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E26926-9FDF-094B-9A0A-951E91BB1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7B7FD6-DC8B-6F4D-A726-2289AB572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EF161C-0FC5-8047-AFDA-88D7C25298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477BBE-FDF5-8147-97DA-F958C943C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2F1FE3-1E30-1B47-B20F-0B1DE6F3F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AEB207-093D-604B-A65D-EF756D199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414FDB-7C66-E24E-B74B-54EC805B4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69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08F6-235C-0449-8BC3-A67038D9D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CDD848-8FC1-7D42-AA99-B271B4F6E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EB821E-FFF1-5D49-B3ED-BD3F0C866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CB8472-4338-C64B-B283-CCF61DA1E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1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66319-5A13-C84D-8F38-89AF74CB5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D9EA2-8904-5A43-B947-3566ABD75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A993C2-7B3F-B741-9688-02BD11F4F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8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BC14-7CA9-2547-B1BA-2628FFC59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F9915-81CE-8643-BCB0-078D4AB96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556242-559E-144F-9C43-AAAD9C3B7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5AE781-5867-D243-BECF-39A76FFE9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9C2000-5AC1-EB4C-92F7-ECAFB3416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9C3BC0-5106-8148-A217-D9A888EE1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8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781AC-CE9F-2E40-936D-61767BDCE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13ADF2-D094-5745-916C-05473CAA2A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E6FAE6-AE7E-7D43-B0D4-7BDE604B3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2A96E-7C2A-A342-944B-39456165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2D5D92-C107-A84D-BB83-5C0F95015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53BE4-B83F-D842-BF0C-4C0075775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438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C6315D-8763-DC4E-9EB7-B35B9126A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4EA5C5-2FD0-824E-8DE5-471D9D139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6CAEC-C15D-DC4C-B078-99D1A2863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61E3F-0475-4E41-BF64-F2B4A4EF507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B2CD9-2E7B-B749-893E-FB1D22BBEA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B3547-9B27-6E45-B387-7AF9B32187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69C3E-BF88-1C4D-A54E-B19941EF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33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earth.nullschool.net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earth.nullschool.net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race_gas" TargetMode="External"/><Relationship Id="rId2" Type="http://schemas.openxmlformats.org/officeDocument/2006/relationships/hyperlink" Target="https://docs.google.com/spreadsheets/d/1mQCRRThqVs9tqMu8oBb0FTs0FlsjO9plnmheRnb9TxM/edit?usp=sharing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6CA125C-C017-C445-91E1-26F742FD7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700" y="1250950"/>
            <a:ext cx="9118600" cy="4356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5BC4E2-F522-3A48-A6AC-223320E5E161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Big picture for lab today</a:t>
            </a:r>
          </a:p>
        </p:txBody>
      </p:sp>
    </p:spTree>
    <p:extLst>
      <p:ext uri="{BB962C8B-B14F-4D97-AF65-F5344CB8AC3E}">
        <p14:creationId xmlns:p14="http://schemas.microsoft.com/office/powerpoint/2010/main" val="2933742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5BC4E2-F522-3A48-A6AC-223320E5E161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Part 1. Group assignments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2862DA07-552D-894C-B203-9C953F750D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518621"/>
              </p:ext>
            </p:extLst>
          </p:nvPr>
        </p:nvGraphicFramePr>
        <p:xfrm>
          <a:off x="1530994" y="2262716"/>
          <a:ext cx="8127999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1320">
                  <a:extLst>
                    <a:ext uri="{9D8B030D-6E8A-4147-A177-3AD203B41FA5}">
                      <a16:colId xmlns:a16="http://schemas.microsoft.com/office/drawing/2014/main" val="271059444"/>
                    </a:ext>
                  </a:extLst>
                </a:gridCol>
                <a:gridCol w="3747346">
                  <a:extLst>
                    <a:ext uri="{9D8B030D-6E8A-4147-A177-3AD203B41FA5}">
                      <a16:colId xmlns:a16="http://schemas.microsoft.com/office/drawing/2014/main" val="164131855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2617824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Particulate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809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Carbon monoxide (CO)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Dust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137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Carbon dioxide (CO</a:t>
                      </a:r>
                      <a:r>
                        <a:rPr lang="en-US" sz="2400" baseline="-25000" dirty="0"/>
                        <a:t>2</a:t>
                      </a:r>
                      <a:r>
                        <a:rPr lang="en-US" sz="2400" baseline="0" dirty="0"/>
                        <a:t>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PM</a:t>
                      </a:r>
                      <a:r>
                        <a:rPr lang="en-US" sz="2400" baseline="-25000" dirty="0"/>
                        <a:t>1</a:t>
                      </a:r>
                      <a:r>
                        <a:rPr lang="en-US" sz="2400" baseline="0" dirty="0"/>
                        <a:t>, PM</a:t>
                      </a:r>
                      <a:r>
                        <a:rPr lang="en-US" sz="2400" baseline="-25000" dirty="0"/>
                        <a:t>2.5</a:t>
                      </a:r>
                      <a:r>
                        <a:rPr lang="en-US" sz="2400" baseline="0" dirty="0"/>
                        <a:t>, PM</a:t>
                      </a:r>
                      <a:r>
                        <a:rPr lang="en-US" sz="2400" baseline="-25000" dirty="0"/>
                        <a:t>10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5344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Sulfur dioxide (SO</a:t>
                      </a:r>
                      <a:r>
                        <a:rPr lang="en-US" sz="2400" baseline="-25000" dirty="0"/>
                        <a:t>2</a:t>
                      </a:r>
                      <a:r>
                        <a:rPr lang="en-US" sz="2400" baseline="0" dirty="0"/>
                        <a:t>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Sulfate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508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Nitrogen dioxide (NO</a:t>
                      </a:r>
                      <a:r>
                        <a:rPr lang="en-US" sz="2400" baseline="-25000" dirty="0"/>
                        <a:t>2</a:t>
                      </a:r>
                      <a:r>
                        <a:rPr lang="en-US" sz="2400" baseline="0" dirty="0"/>
                        <a:t>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Organic Material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363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3782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Part 1. Global distribution of air pollutants: Gases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C69C4C7-38A1-0B4E-BBD3-4EB947B6D76A}"/>
                  </a:ext>
                </a:extLst>
              </p:cNvPr>
              <p:cNvSpPr txBox="1"/>
              <p:nvPr/>
            </p:nvSpPr>
            <p:spPr>
              <a:xfrm>
                <a:off x="-2" y="1898044"/>
                <a:ext cx="7957215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Go to </a:t>
                </a:r>
                <a:r>
                  <a:rPr lang="en-US" sz="2400" dirty="0">
                    <a:hlinkClick r:id="rId2"/>
                  </a:rPr>
                  <a:t>https://earth.nullschool.net/</a:t>
                </a:r>
                <a:r>
                  <a:rPr lang="en-US" sz="2400" dirty="0"/>
                  <a:t>, click on </a:t>
                </a:r>
                <a:r>
                  <a:rPr lang="en-US" sz="2400" b="1" dirty="0"/>
                  <a:t>Earth</a:t>
                </a:r>
                <a:r>
                  <a:rPr lang="en-US" sz="2400" dirty="0"/>
                  <a:t> in the lower-left, and use the </a:t>
                </a:r>
                <a:r>
                  <a:rPr lang="en-US" sz="2400" b="1" dirty="0"/>
                  <a:t>Chem</a:t>
                </a:r>
                <a:r>
                  <a:rPr lang="en-US" sz="2400" dirty="0"/>
                  <a:t> option to select your assigned </a:t>
                </a:r>
                <a:r>
                  <a:rPr lang="en-US" sz="2400" b="1" dirty="0"/>
                  <a:t>gas</a:t>
                </a:r>
                <a:r>
                  <a:rPr lang="en-US" sz="2400" dirty="0"/>
                  <a:t>.</a:t>
                </a:r>
              </a:p>
              <a:p>
                <a:endParaRPr lang="en-US" sz="2400" dirty="0"/>
              </a:p>
              <a:p>
                <a:r>
                  <a:rPr lang="en-US" sz="2400" b="1" dirty="0"/>
                  <a:t>Check out</a:t>
                </a:r>
                <a:r>
                  <a:rPr lang="en-US" sz="2400" dirty="0"/>
                  <a:t>: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The units of concentrations (%, ppm, ppb, or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400" dirty="0"/>
                  <a:t>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Geographical distribution (e.g., proximity to cities?)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Changes over the course of a single day, year, or anything else that looks interesting.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C69C4C7-38A1-0B4E-BBD3-4EB947B6D7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1898044"/>
                <a:ext cx="7957215" cy="3046988"/>
              </a:xfrm>
              <a:prstGeom prst="rect">
                <a:avLst/>
              </a:prstGeom>
              <a:blipFill>
                <a:blip r:embed="rId3"/>
                <a:stretch>
                  <a:fillRect l="-1276" t="-1660" r="-957" b="-33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0408D23A-7922-FF42-82D1-803600979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2201" y="2103706"/>
            <a:ext cx="4028187" cy="279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638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Part 1. Global distribution of air pollutants: Particulates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C69C4C7-38A1-0B4E-BBD3-4EB947B6D76A}"/>
                  </a:ext>
                </a:extLst>
              </p:cNvPr>
              <p:cNvSpPr txBox="1"/>
              <p:nvPr/>
            </p:nvSpPr>
            <p:spPr>
              <a:xfrm>
                <a:off x="-2" y="1898044"/>
                <a:ext cx="7957215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Go to </a:t>
                </a:r>
                <a:r>
                  <a:rPr lang="en-US" sz="2400" dirty="0">
                    <a:hlinkClick r:id="rId2"/>
                  </a:rPr>
                  <a:t>https://earth.nullschool.net/</a:t>
                </a:r>
                <a:r>
                  <a:rPr lang="en-US" sz="2400" dirty="0"/>
                  <a:t>, click on </a:t>
                </a:r>
                <a:r>
                  <a:rPr lang="en-US" sz="2400" b="1" dirty="0"/>
                  <a:t>Earth</a:t>
                </a:r>
                <a:r>
                  <a:rPr lang="en-US" sz="2400" dirty="0"/>
                  <a:t> in the lower-left, and use the </a:t>
                </a:r>
                <a:r>
                  <a:rPr lang="en-US" sz="2400" b="1" dirty="0"/>
                  <a:t>Particulates</a:t>
                </a:r>
                <a:r>
                  <a:rPr lang="en-US" sz="2400" dirty="0"/>
                  <a:t> option to select your assigned </a:t>
                </a:r>
                <a:r>
                  <a:rPr lang="en-US" sz="2400" b="1" dirty="0"/>
                  <a:t>Particulate Type</a:t>
                </a:r>
                <a:r>
                  <a:rPr lang="en-US" sz="2400" dirty="0"/>
                  <a:t>. </a:t>
                </a:r>
              </a:p>
              <a:p>
                <a:endParaRPr lang="en-US" sz="2400" dirty="0"/>
              </a:p>
              <a:p>
                <a:r>
                  <a:rPr lang="en-US" sz="2400" b="1" dirty="0"/>
                  <a:t>Check out</a:t>
                </a:r>
                <a:r>
                  <a:rPr lang="en-US" sz="2400" dirty="0"/>
                  <a:t>: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The units used to characterize it (size,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sz="2400" dirty="0"/>
                  <a:t>, etc.)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Geographical distribution (e.g., proximity to cities?)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Changes over the course of a single day, year, or anything else that looks interesting.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C69C4C7-38A1-0B4E-BBD3-4EB947B6D7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1898044"/>
                <a:ext cx="7957215" cy="3416320"/>
              </a:xfrm>
              <a:prstGeom prst="rect">
                <a:avLst/>
              </a:prstGeom>
              <a:blipFill>
                <a:blip r:embed="rId3"/>
                <a:stretch>
                  <a:fillRect l="-1276" t="-1481" r="-957" b="-29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0408D23A-7922-FF42-82D1-803600979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2201" y="2103706"/>
            <a:ext cx="4028187" cy="279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587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773BCA-9723-974B-8303-BDC44639FC62}"/>
              </a:ext>
            </a:extLst>
          </p:cNvPr>
          <p:cNvSpPr txBox="1"/>
          <p:nvPr/>
        </p:nvSpPr>
        <p:spPr>
          <a:xfrm>
            <a:off x="0" y="0"/>
            <a:ext cx="11189989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Part 2. Conversions in a spreadsheet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9C4C7-38A1-0B4E-BBD3-4EB947B6D76A}"/>
              </a:ext>
            </a:extLst>
          </p:cNvPr>
          <p:cNvSpPr txBox="1"/>
          <p:nvPr/>
        </p:nvSpPr>
        <p:spPr>
          <a:xfrm>
            <a:off x="351884" y="621685"/>
            <a:ext cx="1118999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your shared google sheet document (like </a:t>
            </a:r>
            <a:r>
              <a:rPr lang="en-US" sz="2400" dirty="0">
                <a:hlinkClick r:id="rId2"/>
              </a:rPr>
              <a:t>this sampler</a:t>
            </a:r>
            <a:r>
              <a:rPr lang="en-US" sz="2400" dirty="0"/>
              <a:t>) get to the tab called </a:t>
            </a:r>
            <a:r>
              <a:rPr lang="en-US" sz="2400" b="1" dirty="0"/>
              <a:t>Gas Concentrations</a:t>
            </a:r>
            <a:r>
              <a:rPr lang="en-US" sz="2400" dirty="0"/>
              <a:t>. Also open </a:t>
            </a:r>
            <a:r>
              <a:rPr lang="en-US" sz="2400" dirty="0">
                <a:hlinkClick r:id="rId3"/>
              </a:rPr>
              <a:t>https://en.wikipedia.org/wiki/Trace_gas</a:t>
            </a:r>
            <a:r>
              <a:rPr lang="en-US" sz="2400" dirty="0"/>
              <a:t>. Then,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CO</a:t>
            </a:r>
            <a:r>
              <a:rPr lang="en-US" sz="2400" baseline="-25000" dirty="0"/>
              <a:t>2</a:t>
            </a:r>
            <a:r>
              <a:rPr lang="en-US" sz="2400" dirty="0"/>
              <a:t>, CH</a:t>
            </a:r>
            <a:r>
              <a:rPr lang="en-US" sz="2400" baseline="-25000" dirty="0"/>
              <a:t>4</a:t>
            </a:r>
            <a:r>
              <a:rPr lang="en-US" sz="2400" dirty="0"/>
              <a:t>, and N</a:t>
            </a:r>
            <a:r>
              <a:rPr lang="en-US" sz="2400" baseline="-25000" dirty="0"/>
              <a:t>2</a:t>
            </a:r>
            <a:r>
              <a:rPr lang="en-US" sz="2400" dirty="0"/>
              <a:t>O: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Enter its concentration in </a:t>
            </a:r>
            <a:r>
              <a:rPr lang="en-US" sz="2400" b="1" dirty="0"/>
              <a:t>ppm</a:t>
            </a:r>
            <a:r>
              <a:rPr lang="en-US" sz="2400" dirty="0"/>
              <a:t> (based on the table*)</a:t>
            </a:r>
            <a:endParaRPr lang="en-US" sz="2400" b="1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Convert to </a:t>
            </a:r>
            <a:r>
              <a:rPr lang="en-US" sz="2400" b="1" dirty="0"/>
              <a:t>% </a:t>
            </a:r>
            <a:r>
              <a:rPr lang="en-US" sz="2400" dirty="0"/>
              <a:t>(divide ppm by 10</a:t>
            </a:r>
            <a:r>
              <a:rPr lang="en-US" sz="2400" baseline="30000" dirty="0"/>
              <a:t>4</a:t>
            </a:r>
            <a:r>
              <a:rPr lang="en-US" sz="2400" dirty="0"/>
              <a:t>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Convert to </a:t>
            </a:r>
            <a:r>
              <a:rPr lang="en-US" sz="2400" b="1" dirty="0"/>
              <a:t>ppb </a:t>
            </a:r>
            <a:r>
              <a:rPr lang="en-US" sz="2400" dirty="0"/>
              <a:t>(multiply ppm by 10</a:t>
            </a:r>
            <a:r>
              <a:rPr lang="en-US" sz="2400" baseline="30000" dirty="0"/>
              <a:t>3</a:t>
            </a:r>
            <a:r>
              <a:rPr lang="en-US" sz="2400" dirty="0"/>
              <a:t>)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CO, O</a:t>
            </a:r>
            <a:r>
              <a:rPr lang="en-US" sz="2400" baseline="-25000" dirty="0"/>
              <a:t>3</a:t>
            </a:r>
            <a:r>
              <a:rPr lang="en-US" sz="2400" dirty="0"/>
              <a:t>, and SO</a:t>
            </a:r>
            <a:r>
              <a:rPr lang="en-US" sz="2400" baseline="-25000" dirty="0"/>
              <a:t>2</a:t>
            </a:r>
            <a:r>
              <a:rPr lang="en-US" sz="2400" dirty="0"/>
              <a:t>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Enter its concentration in </a:t>
            </a:r>
            <a:r>
              <a:rPr lang="en-US" sz="2400" b="1" dirty="0"/>
              <a:t>ppb </a:t>
            </a:r>
            <a:r>
              <a:rPr lang="en-US" sz="2400" dirty="0"/>
              <a:t>(based on the table*)</a:t>
            </a:r>
            <a:endParaRPr lang="en-US" sz="2400" b="1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Convert to </a:t>
            </a:r>
            <a:r>
              <a:rPr lang="en-US" sz="2400" b="1" dirty="0"/>
              <a:t>ppm</a:t>
            </a:r>
            <a:r>
              <a:rPr lang="en-US" sz="2400" dirty="0"/>
              <a:t> (divide ppb by 10</a:t>
            </a:r>
            <a:r>
              <a:rPr lang="en-US" sz="2400" baseline="30000" dirty="0"/>
              <a:t>3</a:t>
            </a:r>
            <a:r>
              <a:rPr lang="en-US" sz="2400" dirty="0"/>
              <a:t>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Convert to </a:t>
            </a:r>
            <a:r>
              <a:rPr lang="en-US" sz="2400" b="1" dirty="0"/>
              <a:t>% </a:t>
            </a:r>
            <a:r>
              <a:rPr lang="en-US" sz="2400" dirty="0"/>
              <a:t>(divide ppm by 10</a:t>
            </a:r>
            <a:r>
              <a:rPr lang="en-US" sz="2400" baseline="30000" dirty="0"/>
              <a:t>4</a:t>
            </a:r>
            <a:r>
              <a:rPr lang="en-US" sz="2400" dirty="0"/>
              <a:t>)</a:t>
            </a:r>
          </a:p>
          <a:p>
            <a:pPr lvl="1"/>
            <a:endParaRPr lang="en-US" sz="2400" dirty="0"/>
          </a:p>
          <a:p>
            <a:r>
              <a:rPr lang="en-US" sz="2400" dirty="0"/>
              <a:t>*If Wikipedia gives a range of concentrations, choose somewhere in the middle</a:t>
            </a:r>
          </a:p>
        </p:txBody>
      </p:sp>
    </p:spTree>
    <p:extLst>
      <p:ext uri="{BB962C8B-B14F-4D97-AF65-F5344CB8AC3E}">
        <p14:creationId xmlns:p14="http://schemas.microsoft.com/office/powerpoint/2010/main" val="2504254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349</Words>
  <Application>Microsoft Macintosh PowerPoint</Application>
  <PresentationFormat>Widescreen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</dc:creator>
  <cp:lastModifiedBy>Steven</cp:lastModifiedBy>
  <cp:revision>6</cp:revision>
  <dcterms:created xsi:type="dcterms:W3CDTF">2022-01-16T21:20:20Z</dcterms:created>
  <dcterms:modified xsi:type="dcterms:W3CDTF">2022-01-27T23:55:24Z</dcterms:modified>
</cp:coreProperties>
</file>

<file path=docProps/thumbnail.jpeg>
</file>